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18"/>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76" r:id="rId57"/>
    <p:sldId id="311" r:id="rId58"/>
    <p:sldId id="377" r:id="rId59"/>
    <p:sldId id="312" r:id="rId60"/>
    <p:sldId id="313" r:id="rId61"/>
    <p:sldId id="314" r:id="rId62"/>
    <p:sldId id="315" r:id="rId63"/>
    <p:sldId id="316" r:id="rId64"/>
    <p:sldId id="317" r:id="rId65"/>
    <p:sldId id="380" r:id="rId66"/>
    <p:sldId id="379"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9" r:id="rId88"/>
    <p:sldId id="340" r:id="rId89"/>
    <p:sldId id="341" r:id="rId90"/>
    <p:sldId id="342" r:id="rId91"/>
    <p:sldId id="343" r:id="rId92"/>
    <p:sldId id="344" r:id="rId93"/>
    <p:sldId id="345" r:id="rId94"/>
    <p:sldId id="346" r:id="rId95"/>
    <p:sldId id="347" r:id="rId96"/>
    <p:sldId id="348" r:id="rId97"/>
    <p:sldId id="350" r:id="rId98"/>
    <p:sldId id="351" r:id="rId99"/>
    <p:sldId id="352" r:id="rId100"/>
    <p:sldId id="353" r:id="rId101"/>
    <p:sldId id="355" r:id="rId102"/>
    <p:sldId id="356" r:id="rId103"/>
    <p:sldId id="357" r:id="rId104"/>
    <p:sldId id="358" r:id="rId105"/>
    <p:sldId id="360" r:id="rId106"/>
    <p:sldId id="362" r:id="rId107"/>
    <p:sldId id="363" r:id="rId108"/>
    <p:sldId id="364" r:id="rId109"/>
    <p:sldId id="365" r:id="rId110"/>
    <p:sldId id="366" r:id="rId111"/>
    <p:sldId id="367" r:id="rId112"/>
    <p:sldId id="368" r:id="rId113"/>
    <p:sldId id="371" r:id="rId114"/>
    <p:sldId id="369" r:id="rId115"/>
    <p:sldId id="370" r:id="rId116"/>
    <p:sldId id="378"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67"/>
    <p:restoredTop sz="84655"/>
  </p:normalViewPr>
  <p:slideViewPr>
    <p:cSldViewPr snapToGrid="0">
      <p:cViewPr varScale="1">
        <p:scale>
          <a:sx n="62" d="100"/>
          <a:sy n="62" d="100"/>
        </p:scale>
        <p:origin x="200" y="1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a:t>
            </a:fld>
            <a:endParaRPr lang="en-US"/>
          </a:p>
        </p:txBody>
      </p:sp>
    </p:spTree>
    <p:extLst>
      <p:ext uri="{BB962C8B-B14F-4D97-AF65-F5344CB8AC3E}">
        <p14:creationId xmlns:p14="http://schemas.microsoft.com/office/powerpoint/2010/main" val="4051029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MASSES KNOW DO NOT TRAIN MODELS YET</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on GitHub</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 back?</a:t>
            </a:r>
          </a:p>
        </p:txBody>
      </p:sp>
      <p:sp>
        <p:nvSpPr>
          <p:cNvPr id="4" name="Slide Number Placeholder 3"/>
          <p:cNvSpPr>
            <a:spLocks noGrp="1"/>
          </p:cNvSpPr>
          <p:nvPr>
            <p:ph type="sldNum" sz="quarter" idx="5"/>
          </p:nvPr>
        </p:nvSpPr>
        <p:spPr/>
        <p:txBody>
          <a:bodyPr/>
          <a:lstStyle/>
          <a:p>
            <a:fld id="{92622126-2AF0-D64E-ABE6-F7F79B01F13C}" type="slidenum">
              <a:rPr lang="en-US" smtClean="0"/>
              <a:t>50</a:t>
            </a:fld>
            <a:endParaRPr lang="en-US"/>
          </a:p>
        </p:txBody>
      </p:sp>
    </p:spTree>
    <p:extLst>
      <p:ext uri="{BB962C8B-B14F-4D97-AF65-F5344CB8AC3E}">
        <p14:creationId xmlns:p14="http://schemas.microsoft.com/office/powerpoint/2010/main" val="1736363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60</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64</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TLDR, if there is a finite space and it can make create a finite number or neurons to approximate a continuous function. </a:t>
            </a:r>
          </a:p>
          <a:p>
            <a:endParaRPr lang="en-US" dirty="0"/>
          </a:p>
          <a:p>
            <a:r>
              <a:rPr lang="en-US" dirty="0"/>
              <a:t>Discontinuities in the environment can cause errors. </a:t>
            </a:r>
          </a:p>
          <a:p>
            <a:endParaRPr lang="en-US" dirty="0"/>
          </a:p>
          <a:p>
            <a:r>
              <a:rPr lang="en-US" dirty="0"/>
              <a:t>However, mitigations exist</a:t>
            </a:r>
          </a:p>
        </p:txBody>
      </p:sp>
      <p:sp>
        <p:nvSpPr>
          <p:cNvPr id="4" name="Slide Number Placeholder 3"/>
          <p:cNvSpPr>
            <a:spLocks noGrp="1"/>
          </p:cNvSpPr>
          <p:nvPr>
            <p:ph type="sldNum" sz="quarter" idx="5"/>
          </p:nvPr>
        </p:nvSpPr>
        <p:spPr/>
        <p:txBody>
          <a:bodyPr/>
          <a:lstStyle/>
          <a:p>
            <a:fld id="{92622126-2AF0-D64E-ABE6-F7F79B01F13C}" type="slidenum">
              <a:rPr lang="en-US" smtClean="0"/>
              <a:t>66</a:t>
            </a:fld>
            <a:endParaRPr lang="en-US"/>
          </a:p>
        </p:txBody>
      </p:sp>
    </p:spTree>
    <p:extLst>
      <p:ext uri="{BB962C8B-B14F-4D97-AF65-F5344CB8AC3E}">
        <p14:creationId xmlns:p14="http://schemas.microsoft.com/office/powerpoint/2010/main" val="1895007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a:t>
            </a:r>
          </a:p>
        </p:txBody>
      </p:sp>
      <p:sp>
        <p:nvSpPr>
          <p:cNvPr id="4" name="Slide Number Placeholder 3"/>
          <p:cNvSpPr>
            <a:spLocks noGrp="1"/>
          </p:cNvSpPr>
          <p:nvPr>
            <p:ph type="sldNum" sz="quarter" idx="5"/>
          </p:nvPr>
        </p:nvSpPr>
        <p:spPr/>
        <p:txBody>
          <a:bodyPr/>
          <a:lstStyle/>
          <a:p>
            <a:fld id="{92622126-2AF0-D64E-ABE6-F7F79B01F13C}" type="slidenum">
              <a:rPr lang="en-US" smtClean="0"/>
              <a:t>77</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93</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95</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97</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7/10/24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7/10/24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3"/>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a:t>Initialization</a:t>
            </a:r>
            <a:r>
              <a:rPr lang="en-US" sz="1400"/>
              <a:t>: Pre-train the neural network using the expert demonstration data.</a:t>
            </a:r>
          </a:p>
          <a:p>
            <a:pPr>
              <a:lnSpc>
                <a:spcPct val="110000"/>
              </a:lnSpc>
            </a:pPr>
            <a:r>
              <a:rPr lang="en-US" sz="1400" b="1"/>
              <a:t>Loss Function</a:t>
            </a:r>
            <a:r>
              <a:rPr lang="en-US" sz="1400"/>
              <a:t>: Combines supervised learning loss from demonstrations with reinforcement learning loss. L=LRL+</a:t>
            </a:r>
            <a:r>
              <a:rPr lang="el-GR" sz="1400"/>
              <a:t>λ1</a:t>
            </a:r>
            <a:r>
              <a:rPr lang="en-US" sz="1400"/>
              <a:t>Ln−step+</a:t>
            </a:r>
            <a:r>
              <a:rPr lang="el-GR" sz="1400"/>
              <a:t>λ2</a:t>
            </a:r>
            <a:r>
              <a:rPr lang="en-US" sz="1400" err="1"/>
              <a:t>LsupervisedL</a:t>
            </a:r>
            <a:r>
              <a:rPr lang="en-US" sz="1400"/>
              <a:t> = L_{RL} + \lambda_1 L_{n-step} + \lambda_2 L_{supervised}L=LRL​+</a:t>
            </a:r>
            <a:r>
              <a:rPr lang="el-GR" sz="1400"/>
              <a:t>λ1​</a:t>
            </a:r>
            <a:r>
              <a:rPr lang="en-US" sz="1400"/>
              <a:t>Ln−step​+</a:t>
            </a:r>
            <a:r>
              <a:rPr lang="el-GR" sz="1400"/>
              <a:t>λ2​</a:t>
            </a:r>
            <a:r>
              <a:rPr lang="en-US" sz="1400" err="1"/>
              <a:t>Lsupervised</a:t>
            </a:r>
            <a:r>
              <a:rPr lang="en-US" sz="1400"/>
              <a:t>​ where LRLL_{RL}LRL​ is the standard RL loss, Ln−</a:t>
            </a:r>
            <a:r>
              <a:rPr lang="en-US" sz="1400" err="1"/>
              <a:t>stepL</a:t>
            </a:r>
            <a:r>
              <a:rPr lang="en-US" sz="1400"/>
              <a:t>_{n-step}Ln−step​ is the n-step return loss, and </a:t>
            </a:r>
            <a:r>
              <a:rPr lang="en-US" sz="1400" err="1"/>
              <a:t>LsupervisedL</a:t>
            </a:r>
            <a:r>
              <a:rPr lang="en-US" sz="1400"/>
              <a:t>_{supervised}</a:t>
            </a:r>
            <a:r>
              <a:rPr lang="en-US" sz="1400" err="1"/>
              <a:t>Lsupervised</a:t>
            </a:r>
            <a:r>
              <a:rPr lang="en-US" sz="1400"/>
              <a:t>​ is the supervised learning loss from demonstrations.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fontScale="77500" lnSpcReduction="2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Run ‘pip install </a:t>
            </a:r>
            <a:r>
              <a:rPr lang="en-US" sz="1500" dirty="0" err="1"/>
              <a:t>numpy</a:t>
            </a:r>
            <a:r>
              <a:rPr lang="en-US" sz="1500" dirty="0"/>
              <a:t>’</a:t>
            </a:r>
          </a:p>
          <a:p>
            <a:pPr>
              <a:lnSpc>
                <a:spcPct val="110000"/>
              </a:lnSpc>
            </a:pPr>
            <a:r>
              <a:rPr lang="en-US" sz="1500" dirty="0"/>
              <a:t>Run ‘pip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Alternatively, you can run the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yml</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file from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github</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to install all packages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Make sure you have the Tic-tac-toe GUI and mechanics downloaded from GitHub</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normAutofit fontScale="85000" lnSpcReduction="20000"/>
          </a:bodyPr>
          <a:lstStyle/>
          <a:p>
            <a:r>
              <a:rPr lang="en-US" dirty="0"/>
              <a:t>References</a:t>
            </a:r>
          </a:p>
          <a:p>
            <a:r>
              <a:rPr lang="en-US" dirty="0"/>
              <a:t>Jackson, Tyler, et al. Introduction to Reinforcement Learning Workshop. RL-</a:t>
            </a:r>
            <a:r>
              <a:rPr lang="en-US" dirty="0" err="1"/>
              <a:t>WorkShop</a:t>
            </a:r>
            <a:r>
              <a:rPr lang="en-US" dirty="0"/>
              <a:t>-</a:t>
            </a:r>
            <a:r>
              <a:rPr lang="en-US" dirty="0" err="1"/>
              <a:t>Presentation.pptx</a:t>
            </a:r>
            <a:r>
              <a:rPr lang="en-US" dirty="0"/>
              <a:t>, pp. 1-11.</a:t>
            </a:r>
          </a:p>
          <a:p>
            <a:r>
              <a:rPr lang="en-US" dirty="0"/>
              <a:t>Bellman, Richard. Dynamic Programming. Princeton University Press, 1957.</a:t>
            </a:r>
          </a:p>
          <a:p>
            <a:r>
              <a:rPr lang="en-US" dirty="0"/>
              <a:t>Sutton, Richard S., and Andrew G. </a:t>
            </a:r>
            <a:r>
              <a:rPr lang="en-US" dirty="0" err="1"/>
              <a:t>Barto</a:t>
            </a:r>
            <a:r>
              <a:rPr lang="en-US" dirty="0"/>
              <a:t>. Reinforcement Learning: An Introduction. 2nd ed., MIT Press, 2018.</a:t>
            </a:r>
          </a:p>
          <a:p>
            <a:r>
              <a:rPr lang="en-US" dirty="0"/>
              <a:t>Taylor, Matthew E., and Peter Stone. "Transfer Learning for Reinforcement Learning Domains: A Survey." Journal of Machine Learning Research, vol. 10, 2009, pp. 1633-1685.</a:t>
            </a:r>
          </a:p>
          <a:p>
            <a:r>
              <a:rPr lang="en-US" dirty="0" err="1"/>
              <a:t>Mnih</a:t>
            </a:r>
            <a:r>
              <a:rPr lang="en-US" dirty="0"/>
              <a:t>, Volodymyr, et al. "Human-level Control Through Deep Reinforcement Learning." Nature, vol. 518, no. 7540, 2015, pp. 529-533.</a:t>
            </a:r>
          </a:p>
          <a:p>
            <a:r>
              <a:rPr lang="en-US" dirty="0"/>
              <a:t>Neumann, John von, and Oskar Morgenstern. Theory of Games and Economic Behavior. Princeton University Press, 1944.</a:t>
            </a:r>
          </a:p>
        </p:txBody>
      </p:sp>
    </p:spTree>
    <p:extLst>
      <p:ext uri="{BB962C8B-B14F-4D97-AF65-F5344CB8AC3E}">
        <p14:creationId xmlns:p14="http://schemas.microsoft.com/office/powerpoint/2010/main" val="22638412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DF42-4BD3-0310-8686-D3EBB04859CE}"/>
              </a:ext>
            </a:extLst>
          </p:cNvPr>
          <p:cNvSpPr>
            <a:spLocks noGrp="1"/>
          </p:cNvSpPr>
          <p:nvPr>
            <p:ph type="title"/>
          </p:nvPr>
        </p:nvSpPr>
        <p:spPr/>
        <p:txBody>
          <a:bodyPr/>
          <a:lstStyle/>
          <a:p>
            <a:r>
              <a:rPr lang="en-US" dirty="0"/>
              <a:t>References Continued…</a:t>
            </a:r>
          </a:p>
        </p:txBody>
      </p:sp>
      <p:sp>
        <p:nvSpPr>
          <p:cNvPr id="3" name="Content Placeholder 2">
            <a:extLst>
              <a:ext uri="{FF2B5EF4-FFF2-40B4-BE49-F238E27FC236}">
                <a16:creationId xmlns:a16="http://schemas.microsoft.com/office/drawing/2014/main" id="{26B4D6D3-774A-B081-5253-45E68F8C3CD2}"/>
              </a:ext>
            </a:extLst>
          </p:cNvPr>
          <p:cNvSpPr>
            <a:spLocks noGrp="1"/>
          </p:cNvSpPr>
          <p:nvPr>
            <p:ph idx="1"/>
          </p:nvPr>
        </p:nvSpPr>
        <p:spPr/>
        <p:txBody>
          <a:bodyPr>
            <a:normAutofit fontScale="55000" lnSpcReduction="20000"/>
          </a:bodyPr>
          <a:lstStyle/>
          <a:p>
            <a:r>
              <a:rPr lang="en-US" b="1" dirty="0"/>
              <a:t>Citations</a:t>
            </a:r>
          </a:p>
          <a:p>
            <a:pPr>
              <a:buFont typeface="Arial" panose="020B0604020202020204" pitchFamily="34" charset="0"/>
              <a:buChar char="•"/>
            </a:pPr>
            <a:r>
              <a:rPr lang="en-US" dirty="0"/>
              <a:t>For the introduction and general setup details of the workshop:</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1-5.</a:t>
            </a:r>
          </a:p>
          <a:p>
            <a:pPr>
              <a:buFont typeface="Arial" panose="020B0604020202020204" pitchFamily="34" charset="0"/>
              <a:buChar char="•"/>
            </a:pPr>
            <a:r>
              <a:rPr lang="en-US" dirty="0"/>
              <a:t>For the historical context and key contributors to reinforcement learning:</a:t>
            </a:r>
          </a:p>
          <a:p>
            <a:pPr marL="742950" lvl="1" indent="-285750">
              <a:buFont typeface="Arial" panose="020B0604020202020204" pitchFamily="34" charset="0"/>
              <a:buChar char="•"/>
            </a:pPr>
            <a:r>
              <a:rPr lang="en-US" dirty="0"/>
              <a:t>Bellman, Richard. </a:t>
            </a:r>
            <a:r>
              <a:rPr lang="en-US" i="1" dirty="0"/>
              <a:t>Dynamic Programming</a:t>
            </a:r>
            <a:r>
              <a:rPr lang="en-US" dirty="0"/>
              <a:t>. Princeton University Press, 1957.</a:t>
            </a:r>
          </a:p>
          <a:p>
            <a:pPr marL="742950" lvl="1" indent="-285750">
              <a:buFont typeface="Arial" panose="020B0604020202020204" pitchFamily="34" charset="0"/>
              <a:buChar char="•"/>
            </a:pPr>
            <a:r>
              <a:rPr lang="en-US" dirty="0"/>
              <a:t>Sutton, Richard S., and Andrew G. </a:t>
            </a:r>
            <a:r>
              <a:rPr lang="en-US" dirty="0" err="1"/>
              <a:t>Barto</a:t>
            </a:r>
            <a:r>
              <a:rPr lang="en-US" dirty="0"/>
              <a:t>. </a:t>
            </a:r>
            <a:r>
              <a:rPr lang="en-US" i="1" dirty="0"/>
              <a:t>Reinforcement Learning: An Introduction</a:t>
            </a:r>
            <a:r>
              <a:rPr lang="en-US" dirty="0"/>
              <a:t>. 2nd ed., MIT Press, 2018.</a:t>
            </a:r>
          </a:p>
          <a:p>
            <a:pPr>
              <a:buFont typeface="Arial" panose="020B0604020202020204" pitchFamily="34" charset="0"/>
              <a:buChar char="•"/>
            </a:pPr>
            <a:r>
              <a:rPr lang="en-US" dirty="0"/>
              <a:t>For the explanation of Q-learning and its applications:</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19-25.</a:t>
            </a:r>
          </a:p>
          <a:p>
            <a:pPr>
              <a:buFont typeface="Arial" panose="020B0604020202020204" pitchFamily="34" charset="0"/>
              <a:buChar char="•"/>
            </a:pPr>
            <a:r>
              <a:rPr lang="en-US" dirty="0"/>
              <a:t>For the discussion on reward shaping and its history:</a:t>
            </a:r>
          </a:p>
          <a:p>
            <a:pPr marL="742950" lvl="1" indent="-285750">
              <a:buFont typeface="Arial" panose="020B0604020202020204" pitchFamily="34" charset="0"/>
              <a:buChar char="•"/>
            </a:pPr>
            <a:r>
              <a:rPr lang="en-US" dirty="0"/>
              <a:t>Taylor, Matthew E., and Peter Stone. "Transfer Learning for Reinforcement Learning Domains: A Survey." </a:t>
            </a:r>
            <a:r>
              <a:rPr lang="en-US" i="1" dirty="0"/>
              <a:t>Journal of Machine Learning Research</a:t>
            </a:r>
            <a:r>
              <a:rPr lang="en-US" dirty="0"/>
              <a:t>, vol. 10, 2009, pp. 1633-1685.</a:t>
            </a:r>
          </a:p>
          <a:p>
            <a:pPr>
              <a:buFont typeface="Arial" panose="020B0604020202020204" pitchFamily="34" charset="0"/>
              <a:buChar char="•"/>
            </a:pPr>
            <a:r>
              <a:rPr lang="en-US" dirty="0"/>
              <a:t>For the minimax algorithm and its history:</a:t>
            </a:r>
          </a:p>
          <a:p>
            <a:pPr marL="742950" lvl="1" indent="-285750">
              <a:buFont typeface="Arial" panose="020B0604020202020204" pitchFamily="34" charset="0"/>
              <a:buChar char="•"/>
            </a:pPr>
            <a:r>
              <a:rPr lang="en-US" dirty="0"/>
              <a:t>Neumann, John von, and Oskar Morgenstern. </a:t>
            </a:r>
            <a:r>
              <a:rPr lang="en-US" i="1" dirty="0"/>
              <a:t>Theory of Games and Economic Behavior</a:t>
            </a:r>
            <a:r>
              <a:rPr lang="en-US" dirty="0"/>
              <a:t>. Princeton University Press, 1944.</a:t>
            </a:r>
          </a:p>
          <a:p>
            <a:pPr>
              <a:buFont typeface="Arial" panose="020B0604020202020204" pitchFamily="34" charset="0"/>
              <a:buChar char="•"/>
            </a:pPr>
            <a:r>
              <a:rPr lang="en-US" dirty="0"/>
              <a:t>For the drawbacks of traditional Q-learning and introduction to deep Q-learning:</a:t>
            </a:r>
          </a:p>
          <a:p>
            <a:pPr marL="742950" lvl="1" indent="-285750">
              <a:buFont typeface="Arial" panose="020B0604020202020204" pitchFamily="34" charset="0"/>
              <a:buChar char="•"/>
            </a:pPr>
            <a:r>
              <a:rPr lang="en-US" dirty="0" err="1"/>
              <a:t>Mnih</a:t>
            </a:r>
            <a:r>
              <a:rPr lang="en-US" dirty="0"/>
              <a:t>, Volodymyr, et al. "Human-level Control Through Deep Reinforcement Learning." </a:t>
            </a:r>
            <a:r>
              <a:rPr lang="en-US" i="1" dirty="0"/>
              <a:t>Nature</a:t>
            </a:r>
            <a:r>
              <a:rPr lang="en-US" dirty="0"/>
              <a:t>, vol. 518, no. 7540, 2015, pp. 529-533.</a:t>
            </a:r>
          </a:p>
          <a:p>
            <a:endParaRPr lang="en-US" dirty="0"/>
          </a:p>
        </p:txBody>
      </p:sp>
    </p:spTree>
    <p:extLst>
      <p:ext uri="{BB962C8B-B14F-4D97-AF65-F5344CB8AC3E}">
        <p14:creationId xmlns:p14="http://schemas.microsoft.com/office/powerpoint/2010/main" val="1853950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a:t>
            </a:r>
          </a:p>
          <a:p>
            <a:pPr marL="560070" lvl="1" indent="-285750">
              <a:buFont typeface="Courier New" panose="02070309020205020404" pitchFamily="49" charset="0"/>
              <a:buChar char="o"/>
            </a:pPr>
            <a:r>
              <a:rPr lang="en-US" dirty="0"/>
              <a:t>William Leonard </a:t>
            </a:r>
          </a:p>
          <a:p>
            <a:pPr marL="560070" lvl="1" indent="-285750">
              <a:buFont typeface="Courier New" panose="02070309020205020404" pitchFamily="49" charset="0"/>
              <a:buChar char="o"/>
            </a:pPr>
            <a:r>
              <a:rPr lang="en-US" dirty="0"/>
              <a:t>Joseph </a:t>
            </a:r>
            <a:r>
              <a:rPr lang="en-US" dirty="0" err="1"/>
              <a:t>Jabour</a:t>
            </a:r>
            <a:r>
              <a:rPr lang="en-US" dirty="0"/>
              <a:t> </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7500" lnSpcReduction="20000"/>
          </a:bodyPr>
          <a:lstStyle/>
          <a:p>
            <a:r>
              <a:rPr lang="en-US" dirty="0"/>
              <a:t>Ensure your entire environment is set up properly</a:t>
            </a:r>
          </a:p>
          <a:p>
            <a:r>
              <a:rPr lang="en-US" dirty="0"/>
              <a:t>Load Yesterday's </a:t>
            </a:r>
            <a:r>
              <a:rPr lang="en-US" dirty="0" err="1"/>
              <a:t>GiitHub</a:t>
            </a:r>
            <a:r>
              <a:rPr lang="en-US" dirty="0"/>
              <a:t> Repository</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normAutofit/>
          </a:bodyPr>
          <a:lstStyle/>
          <a:p>
            <a:r>
              <a:rPr lang="en-US" dirty="0"/>
              <a:t>Walked through the fundamentals of Q-Learning</a:t>
            </a:r>
          </a:p>
          <a:p>
            <a:pPr lvl="1"/>
            <a:r>
              <a:rPr lang="en-US" dirty="0"/>
              <a:t>Discussed the Q-Learning Update Rule</a:t>
            </a:r>
          </a:p>
          <a:p>
            <a:pPr lvl="1"/>
            <a:r>
              <a:rPr lang="en-US" dirty="0"/>
              <a:t>Discussed Reward Shaping</a:t>
            </a:r>
          </a:p>
          <a:p>
            <a:r>
              <a:rPr lang="en-US" dirty="0"/>
              <a:t>Learned how to apply Q-Learning with Q-Tables</a:t>
            </a:r>
          </a:p>
          <a:p>
            <a:pPr lvl="1"/>
            <a:r>
              <a:rPr lang="en-US" dirty="0"/>
              <a:t>Discussed state spaces and and space complexity</a:t>
            </a:r>
          </a:p>
          <a:p>
            <a:r>
              <a:rPr lang="en-US" dirty="0"/>
              <a:t>Discussed drawbacks of basic Q-Learning </a:t>
            </a:r>
          </a:p>
          <a:p>
            <a:pPr lvl="1"/>
            <a:r>
              <a:rPr lang="en-US" dirty="0"/>
              <a:t>Discussed simplistic nature and pitfalls</a:t>
            </a:r>
          </a:p>
          <a:p>
            <a:pPr lvl="1"/>
            <a:r>
              <a:rPr lang="en-US" dirty="0"/>
              <a:t>Discussed impracticality for complex  environments</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2A2E-D253-5CE2-571B-74BF312472F0}"/>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250B3315-4848-B0B2-B329-92565F1C40BB}"/>
              </a:ext>
            </a:extLst>
          </p:cNvPr>
          <p:cNvSpPr>
            <a:spLocks noGrp="1"/>
          </p:cNvSpPr>
          <p:nvPr>
            <p:ph idx="1"/>
          </p:nvPr>
        </p:nvSpPr>
        <p:spPr/>
        <p:txBody>
          <a:bodyPr/>
          <a:lstStyle/>
          <a:p>
            <a:r>
              <a:rPr lang="en-US" dirty="0"/>
              <a:t>Explored Expert Algorithms and data such as Minimax</a:t>
            </a:r>
          </a:p>
          <a:p>
            <a:pPr lvl="1"/>
            <a:r>
              <a:rPr lang="en-US" dirty="0"/>
              <a:t>Displayed architecture and game tree design</a:t>
            </a:r>
          </a:p>
          <a:p>
            <a:pPr lvl="1"/>
            <a:r>
              <a:rPr lang="en-US" dirty="0"/>
              <a:t>Displayed decision making process of maximizing the minimum reward granted</a:t>
            </a:r>
          </a:p>
          <a:p>
            <a:r>
              <a:rPr lang="en-US" dirty="0"/>
              <a:t>Expressed the Drawbacks of Minimax </a:t>
            </a:r>
          </a:p>
          <a:p>
            <a:pPr lvl="1"/>
            <a:r>
              <a:rPr lang="en-US" dirty="0"/>
              <a:t>Expressed the space complexity as we go though larger, more sophisticated decision trees</a:t>
            </a:r>
          </a:p>
          <a:p>
            <a:r>
              <a:rPr lang="en-US" dirty="0"/>
              <a:t>Communicated the Drawbacks of Using expert data only</a:t>
            </a:r>
          </a:p>
          <a:p>
            <a:pPr lvl="1"/>
            <a:r>
              <a:rPr lang="en-US" dirty="0"/>
              <a:t>Scope of expert data may not be applicable to specific use case</a:t>
            </a:r>
          </a:p>
          <a:p>
            <a:pPr lvl="1"/>
            <a:r>
              <a:rPr lang="en-US" dirty="0"/>
              <a:t>RL can help make abstractions for further use on foreign environments rooted in expert data</a:t>
            </a:r>
          </a:p>
          <a:p>
            <a:endParaRPr lang="en-US" dirty="0"/>
          </a:p>
        </p:txBody>
      </p:sp>
    </p:spTree>
    <p:extLst>
      <p:ext uri="{BB962C8B-B14F-4D97-AF65-F5344CB8AC3E}">
        <p14:creationId xmlns:p14="http://schemas.microsoft.com/office/powerpoint/2010/main" val="2944769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normAutofit/>
          </a:bodyPr>
          <a:lstStyle/>
          <a:p>
            <a:r>
              <a:rPr lang="en-US" dirty="0"/>
              <a:t>Advancing Reinforcement Learning</a:t>
            </a:r>
          </a:p>
          <a:p>
            <a:pPr lvl="1"/>
            <a:r>
              <a:rPr lang="en-US" dirty="0"/>
              <a:t>Overview of what models and algorithms are being applied currently</a:t>
            </a:r>
          </a:p>
          <a:p>
            <a:pPr lvl="1"/>
            <a:r>
              <a:rPr lang="en-US" dirty="0"/>
              <a:t>How we can transfer our knowledge of basic Q-learning to more sophisticated methods</a:t>
            </a:r>
          </a:p>
          <a:p>
            <a:r>
              <a:rPr lang="en-US" dirty="0"/>
              <a:t>Introduction to Deep Learning</a:t>
            </a:r>
          </a:p>
          <a:p>
            <a:pPr lvl="1"/>
            <a:r>
              <a:rPr lang="en-US" dirty="0"/>
              <a:t>What neural networks are and how to apply them</a:t>
            </a:r>
          </a:p>
          <a:p>
            <a:pPr lvl="1"/>
            <a:r>
              <a:rPr lang="en-US" dirty="0"/>
              <a:t>What uses Neural networks have for RL</a:t>
            </a:r>
          </a:p>
          <a:p>
            <a:r>
              <a:rPr lang="en-US" dirty="0"/>
              <a:t>Introduction to Deep Q-Learning</a:t>
            </a:r>
          </a:p>
          <a:p>
            <a:pPr lvl="1"/>
            <a:r>
              <a:rPr lang="en-US" dirty="0"/>
              <a:t>Bridge the gap between Deep learning and Reinforcement Learning</a:t>
            </a:r>
          </a:p>
        </p:txBody>
      </p:sp>
    </p:spTree>
    <p:extLst>
      <p:ext uri="{BB962C8B-B14F-4D97-AF65-F5344CB8AC3E}">
        <p14:creationId xmlns:p14="http://schemas.microsoft.com/office/powerpoint/2010/main" val="1130013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0E81-E32A-40BE-DE20-29CA659E077C}"/>
              </a:ext>
            </a:extLst>
          </p:cNvPr>
          <p:cNvSpPr>
            <a:spLocks noGrp="1"/>
          </p:cNvSpPr>
          <p:nvPr>
            <p:ph type="title"/>
          </p:nvPr>
        </p:nvSpPr>
        <p:spPr/>
        <p:txBody>
          <a:bodyPr/>
          <a:lstStyle/>
          <a:p>
            <a:r>
              <a:rPr lang="en-US" dirty="0"/>
              <a:t>Today We Will Discuss… </a:t>
            </a:r>
          </a:p>
        </p:txBody>
      </p:sp>
      <p:sp>
        <p:nvSpPr>
          <p:cNvPr id="3" name="Content Placeholder 2">
            <a:extLst>
              <a:ext uri="{FF2B5EF4-FFF2-40B4-BE49-F238E27FC236}">
                <a16:creationId xmlns:a16="http://schemas.microsoft.com/office/drawing/2014/main" id="{A057A645-4995-45FC-5FCB-6A7B91D24612}"/>
              </a:ext>
            </a:extLst>
          </p:cNvPr>
          <p:cNvSpPr>
            <a:spLocks noGrp="1"/>
          </p:cNvSpPr>
          <p:nvPr>
            <p:ph idx="1"/>
          </p:nvPr>
        </p:nvSpPr>
        <p:spPr/>
        <p:txBody>
          <a:bodyPr>
            <a:normAutofit fontScale="92500" lnSpcReduction="10000"/>
          </a:bodyPr>
          <a:lstStyle/>
          <a:p>
            <a:r>
              <a:rPr lang="en-US" dirty="0"/>
              <a:t>Deep Q Networks (DQNs)</a:t>
            </a:r>
          </a:p>
          <a:p>
            <a:pPr lvl="1"/>
            <a:r>
              <a:rPr lang="en-US" dirty="0"/>
              <a:t>Architecture of Deep Q Networks and how to apply them</a:t>
            </a:r>
          </a:p>
          <a:p>
            <a:pPr lvl="1"/>
            <a:r>
              <a:rPr lang="en-US" dirty="0"/>
              <a:t>Architecture of how we connect DQNs to deep learning </a:t>
            </a:r>
          </a:p>
          <a:p>
            <a:r>
              <a:rPr lang="en-US" dirty="0"/>
              <a:t>Combining DQNs with Expert Data</a:t>
            </a:r>
          </a:p>
          <a:p>
            <a:pPr lvl="1"/>
            <a:r>
              <a:rPr lang="en-US" dirty="0"/>
              <a:t>Discussing the benefits or DQNs and minimax independently</a:t>
            </a:r>
          </a:p>
          <a:p>
            <a:pPr lvl="1"/>
            <a:r>
              <a:rPr lang="en-US" dirty="0"/>
              <a:t>Expressing how we would like these two to work together </a:t>
            </a:r>
          </a:p>
          <a:p>
            <a:r>
              <a:rPr lang="en-US" dirty="0"/>
              <a:t>Deep Q-Learning from Demonstrations (</a:t>
            </a:r>
            <a:r>
              <a:rPr lang="en-US" dirty="0" err="1"/>
              <a:t>DQfDs</a:t>
            </a:r>
            <a:r>
              <a:rPr lang="en-US" dirty="0"/>
              <a:t>)</a:t>
            </a:r>
          </a:p>
          <a:p>
            <a:pPr lvl="1"/>
            <a:r>
              <a:rPr lang="en-US" dirty="0"/>
              <a:t>Bridging the gap between DQNs and Expert data</a:t>
            </a:r>
          </a:p>
          <a:p>
            <a:pPr lvl="1"/>
            <a:r>
              <a:rPr lang="en-US" dirty="0"/>
              <a:t>Discussing the architecture to connect DQNs to minimax </a:t>
            </a:r>
          </a:p>
          <a:p>
            <a:pPr lvl="1"/>
            <a:r>
              <a:rPr lang="en-US" dirty="0"/>
              <a:t>Exploring how we can make abstractions using our model</a:t>
            </a:r>
          </a:p>
          <a:p>
            <a:endParaRPr lang="en-US" dirty="0"/>
          </a:p>
        </p:txBody>
      </p:sp>
    </p:spTree>
    <p:extLst>
      <p:ext uri="{BB962C8B-B14F-4D97-AF65-F5344CB8AC3E}">
        <p14:creationId xmlns:p14="http://schemas.microsoft.com/office/powerpoint/2010/main" val="370768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lnSpcReduction="10000"/>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 not trained on can cause discrepancies in policy making algorithms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r>
              <a:rPr lang="en-US" dirty="0"/>
              <a:t>These are similar to physical neurons in your brain!</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4C9B-30FB-1B83-3D8E-46CC24BF5498}"/>
              </a:ext>
            </a:extLst>
          </p:cNvPr>
          <p:cNvSpPr>
            <a:spLocks noGrp="1"/>
          </p:cNvSpPr>
          <p:nvPr>
            <p:ph type="title"/>
          </p:nvPr>
        </p:nvSpPr>
        <p:spPr/>
        <p:txBody>
          <a:bodyPr/>
          <a:lstStyle/>
          <a:p>
            <a:r>
              <a:rPr lang="en-US" dirty="0"/>
              <a:t>Similarities Between Biological and Artificial Neurons</a:t>
            </a:r>
          </a:p>
        </p:txBody>
      </p:sp>
      <p:sp>
        <p:nvSpPr>
          <p:cNvPr id="3" name="Content Placeholder 2">
            <a:extLst>
              <a:ext uri="{FF2B5EF4-FFF2-40B4-BE49-F238E27FC236}">
                <a16:creationId xmlns:a16="http://schemas.microsoft.com/office/drawing/2014/main" id="{60AB7946-EBD3-FA6E-5F65-1910017B7D3E}"/>
              </a:ext>
            </a:extLst>
          </p:cNvPr>
          <p:cNvSpPr>
            <a:spLocks noGrp="1"/>
          </p:cNvSpPr>
          <p:nvPr>
            <p:ph idx="1"/>
          </p:nvPr>
        </p:nvSpPr>
        <p:spPr/>
        <p:txBody>
          <a:bodyPr/>
          <a:lstStyle/>
          <a:p>
            <a:r>
              <a:rPr lang="en-US" dirty="0"/>
              <a:t>Artificial Neural Networks draw immense inspiration from biological Neurons</a:t>
            </a:r>
          </a:p>
          <a:p>
            <a:r>
              <a:rPr lang="en-US" dirty="0"/>
              <a:t>Neurons contain a nucleus, receive signals from other neurons, and form </a:t>
            </a:r>
            <a:r>
              <a:rPr lang="en-US"/>
              <a:t>junctions together</a:t>
            </a:r>
          </a:p>
          <a:p>
            <a:endParaRPr lang="en-US" dirty="0"/>
          </a:p>
        </p:txBody>
      </p:sp>
    </p:spTree>
    <p:extLst>
      <p:ext uri="{BB962C8B-B14F-4D97-AF65-F5344CB8AC3E}">
        <p14:creationId xmlns:p14="http://schemas.microsoft.com/office/powerpoint/2010/main" val="3452113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A2CF-7E4C-5F5D-17C6-80448BA8928C}"/>
              </a:ext>
            </a:extLst>
          </p:cNvPr>
          <p:cNvSpPr>
            <a:spLocks noGrp="1"/>
          </p:cNvSpPr>
          <p:nvPr>
            <p:ph type="title"/>
          </p:nvPr>
        </p:nvSpPr>
        <p:spPr/>
        <p:txBody>
          <a:bodyPr/>
          <a:lstStyle/>
          <a:p>
            <a:r>
              <a:rPr lang="en-US" dirty="0"/>
              <a:t>Neural Networks as Universal Function Approximators</a:t>
            </a:r>
          </a:p>
        </p:txBody>
      </p:sp>
      <p:sp>
        <p:nvSpPr>
          <p:cNvPr id="3" name="Content Placeholder 2">
            <a:extLst>
              <a:ext uri="{FF2B5EF4-FFF2-40B4-BE49-F238E27FC236}">
                <a16:creationId xmlns:a16="http://schemas.microsoft.com/office/drawing/2014/main" id="{7E6677F8-8282-DD30-E74F-7A9F1DBFDA5E}"/>
              </a:ext>
            </a:extLst>
          </p:cNvPr>
          <p:cNvSpPr>
            <a:spLocks noGrp="1"/>
          </p:cNvSpPr>
          <p:nvPr>
            <p:ph idx="1"/>
          </p:nvPr>
        </p:nvSpPr>
        <p:spPr/>
        <p:txBody>
          <a:bodyPr/>
          <a:lstStyle/>
          <a:p>
            <a:r>
              <a:rPr lang="en-US" dirty="0"/>
              <a:t>Neural networks are powerful computational models capable of approximating a wide range of complex functions. </a:t>
            </a:r>
          </a:p>
          <a:p>
            <a:r>
              <a:rPr lang="en-US" dirty="0"/>
              <a:t>This property, known as universal approximation, underpins their effectiveness in various domains, including machine learning and artificial intelligence.</a:t>
            </a:r>
          </a:p>
          <a:p>
            <a:r>
              <a:rPr lang="en-US" b="1" dirty="0"/>
              <a:t>Theoretical Foundation:</a:t>
            </a:r>
            <a:r>
              <a:rPr lang="en-US" dirty="0"/>
              <a:t> A feedforward neural network with a single hidden layer containing a finite number of neurons can approximate any continuous function on compact subsets of the Real Numbers in a give space n, under mild conditions.</a:t>
            </a:r>
          </a:p>
          <a:p>
            <a:endParaRPr lang="en-US" dirty="0"/>
          </a:p>
        </p:txBody>
      </p:sp>
    </p:spTree>
    <p:extLst>
      <p:ext uri="{BB962C8B-B14F-4D97-AF65-F5344CB8AC3E}">
        <p14:creationId xmlns:p14="http://schemas.microsoft.com/office/powerpoint/2010/main" val="147273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pPr marL="0" indent="0">
              <a:buNone/>
            </a:pPr>
            <a:r>
              <a:rPr lang="en-US" dirty="0"/>
              <a:t>A neural network with multiple hidden layers, enabling the learning of hierarchical representations</a:t>
            </a:r>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pPr marL="560070" lvl="1" indent="-285750">
              <a:buFont typeface="Courier New" panose="02070309020205020404" pitchFamily="49" charset="0"/>
              <a:buChar char="o"/>
            </a:pPr>
            <a:r>
              <a:rPr lang="en-US" dirty="0"/>
              <a:t>All Tic-tac-toe mechanics and GUI will be pre-coded</a:t>
            </a:r>
          </a:p>
          <a:p>
            <a:pPr marL="560070" lvl="1" indent="-285750">
              <a:buFont typeface="Courier New" panose="02070309020205020404" pitchFamily="49" charset="0"/>
              <a:buChar char="o"/>
            </a:pPr>
            <a:r>
              <a:rPr lang="en-US" dirty="0"/>
              <a:t>We will be covering algorithms and RL models only</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lstStyle/>
          <a:p>
            <a:r>
              <a:rPr lang="en-US" dirty="0"/>
              <a:t>The activation function transforms the input to a neuron – this introduces non-linearity</a:t>
            </a:r>
          </a:p>
          <a:p>
            <a:r>
              <a:rPr lang="en-US" dirty="0"/>
              <a:t>The function proceeds as follows</a:t>
            </a:r>
          </a:p>
          <a:p>
            <a:r>
              <a:rPr lang="en-US" dirty="0"/>
              <a:t>Where:</a:t>
            </a:r>
          </a:p>
          <a:p>
            <a:pPr lvl="1"/>
            <a:r>
              <a:rPr lang="en-US" dirty="0"/>
              <a:t>z is the weighted sum of inputs</a:t>
            </a:r>
          </a:p>
          <a:p>
            <a:pPr lvl="1"/>
            <a:r>
              <a:rPr lang="el-GR" dirty="0"/>
              <a:t>σ</a:t>
            </a:r>
            <a:r>
              <a:rPr lang="en-US" dirty="0"/>
              <a:t> is the activation function</a:t>
            </a:r>
          </a:p>
          <a:p>
            <a:pPr lvl="1"/>
            <a:r>
              <a:rPr lang="en-US" dirty="0"/>
              <a:t>w are weights</a:t>
            </a:r>
          </a:p>
          <a:p>
            <a:pPr lvl="1"/>
            <a:r>
              <a:rPr lang="en-US" dirty="0"/>
              <a:t>x are inputs</a:t>
            </a:r>
          </a:p>
          <a:p>
            <a:pPr lvl="1"/>
            <a:r>
              <a:rPr lang="en-US" dirty="0"/>
              <a:t>B is the bias metric</a:t>
            </a:r>
          </a:p>
        </p:txBody>
      </p:sp>
    </p:spTree>
    <p:extLst>
      <p:ext uri="{BB962C8B-B14F-4D97-AF65-F5344CB8AC3E}">
        <p14:creationId xmlns:p14="http://schemas.microsoft.com/office/powerpoint/2010/main" val="1031216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Freeform: Shape 1331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321" name="Rectangle 13320">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70741-5813-351A-5D31-5105F5DE5B69}"/>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Forward Propagation Example</a:t>
            </a:r>
          </a:p>
        </p:txBody>
      </p:sp>
      <p:sp>
        <p:nvSpPr>
          <p:cNvPr id="13323" name="Freeform: Shape 13322">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An example of a forward propagation neural network • The first layer:... |  Download Scientific Diagram">
            <a:extLst>
              <a:ext uri="{FF2B5EF4-FFF2-40B4-BE49-F238E27FC236}">
                <a16:creationId xmlns:a16="http://schemas.microsoft.com/office/drawing/2014/main" id="{556C2B06-4306-927C-872B-0922738B2D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98097" y="1330351"/>
            <a:ext cx="6737862" cy="414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Objective is to minimize the difference between the predicted and actual values</a:t>
            </a:r>
          </a:p>
          <a:p>
            <a:r>
              <a:rPr lang="en-US" dirty="0"/>
              <a:t>Common Loss Functions use Mean Squared Error (MSE) for regression and Cross-Entropy for classification</a:t>
            </a:r>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pPr marL="342900" indent="-342900">
              <a:buFont typeface="+mj-lt"/>
              <a:buAutoNum type="arabicPeriod"/>
            </a:pPr>
            <a:r>
              <a:rPr lang="en-US" dirty="0"/>
              <a:t>Forward Pass computers predictions</a:t>
            </a:r>
          </a:p>
          <a:p>
            <a:pPr marL="342900" indent="-342900">
              <a:buFont typeface="+mj-lt"/>
              <a:buAutoNum type="arabicPeriod"/>
            </a:pPr>
            <a:r>
              <a:rPr lang="en-US" dirty="0"/>
              <a:t>Calculate the loss function</a:t>
            </a:r>
          </a:p>
          <a:p>
            <a:pPr marL="342900" indent="-342900">
              <a:buFont typeface="+mj-lt"/>
              <a:buAutoNum type="arabicPeriod"/>
            </a:pPr>
            <a:r>
              <a:rPr lang="en-US" dirty="0"/>
              <a:t>Backward pass computes loss with respect to each weight</a:t>
            </a:r>
          </a:p>
          <a:p>
            <a:pPr marL="342900" indent="-342900">
              <a:buFont typeface="+mj-lt"/>
              <a:buAutoNum type="arabicPeriod"/>
            </a:pPr>
            <a:r>
              <a:rPr lang="en-US" dirty="0"/>
              <a:t>Update the weights to adjust the computed algorithm/network</a:t>
            </a:r>
          </a:p>
        </p:txBody>
      </p:sp>
    </p:spTree>
    <p:extLst>
      <p:ext uri="{BB962C8B-B14F-4D97-AF65-F5344CB8AC3E}">
        <p14:creationId xmlns:p14="http://schemas.microsoft.com/office/powerpoint/2010/main" val="23359588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12845</TotalTime>
  <Words>6134</Words>
  <Application>Microsoft Macintosh PowerPoint</Application>
  <PresentationFormat>Widescreen</PresentationFormat>
  <Paragraphs>613</Paragraphs>
  <Slides>116</Slides>
  <Notes>30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Yesterday We….</vt:lpstr>
      <vt:lpstr>Today We Will Discuss…</vt:lpstr>
      <vt:lpstr>Today We Will Discuss… </vt:lpstr>
      <vt:lpstr>Limitations from Q-Learning and Expert Data</vt:lpstr>
      <vt:lpstr>Examples of Basic Q-Learning Drawbacks</vt:lpstr>
      <vt:lpstr>Welcome Jo Jabour!</vt:lpstr>
      <vt:lpstr>Thank You Jo Jabour!</vt:lpstr>
      <vt:lpstr>Early Foundations of Deep Learning</vt:lpstr>
      <vt:lpstr>What are Neural Networks?</vt:lpstr>
      <vt:lpstr>Similarities Between Biological and Artificial Neurons</vt:lpstr>
      <vt:lpstr>Neural Networks as Universal Function Approximators</vt:lpstr>
      <vt:lpstr>What are Deep Networks?</vt:lpstr>
      <vt:lpstr>What is Deep Learning?</vt:lpstr>
      <vt:lpstr>Architecture of Deep Learning</vt:lpstr>
      <vt:lpstr>Forward Propagation</vt:lpstr>
      <vt:lpstr>Forward Propagation Example</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Applications of DQNs</vt:lpstr>
      <vt:lpstr>Drawbacks of DQNs</vt:lpstr>
      <vt:lpstr>Summary of DQNs</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Deep Q-Learning from Demonstrations (DQfD)</vt:lpstr>
      <vt:lpstr>Key Concepts for DQfDs</vt:lpstr>
      <vt:lpstr>History of DQfDs</vt:lpstr>
      <vt:lpstr>DQfD Components</vt:lpstr>
      <vt:lpstr>DQfD Algorithm</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References </vt:lpstr>
      <vt:lpstr>References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70</cp:revision>
  <dcterms:created xsi:type="dcterms:W3CDTF">2024-07-01T21:51:20Z</dcterms:created>
  <dcterms:modified xsi:type="dcterms:W3CDTF">2024-07-11T04:58:20Z</dcterms:modified>
</cp:coreProperties>
</file>